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1" r:id="rId6"/>
    <p:sldId id="262" r:id="rId7"/>
    <p:sldId id="266" r:id="rId8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4A8EE4-AF6F-419F-BE99-0EEB1413ED9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BDAB6A-4003-4B01-A4AC-E1F050DF1D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Современные аспекты развития креативного мышления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Кольчугина Наталья Ивановна, старший </a:t>
            </a:r>
            <a:r>
              <a:rPr lang="ru-RU" dirty="0" smtClean="0"/>
              <a:t>преподаватель кафедры управления образованием ГАУДПО ИО УНОИ</a:t>
            </a:r>
          </a:p>
          <a:p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ОСОЗНАЕМ!?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ЗАЧЕМ </a:t>
            </a:r>
            <a:endParaRPr lang="ru-RU" b="1" i="1" dirty="0"/>
          </a:p>
          <a:p>
            <a:r>
              <a:rPr lang="ru-RU" b="1" i="1" dirty="0" smtClean="0"/>
              <a:t>ЧТО</a:t>
            </a:r>
          </a:p>
          <a:p>
            <a:r>
              <a:rPr lang="ru-RU" b="1" i="1" dirty="0" smtClean="0"/>
              <a:t>КАК</a:t>
            </a:r>
          </a:p>
          <a:p>
            <a:r>
              <a:rPr lang="ru-RU" b="1" i="1" dirty="0" smtClean="0"/>
              <a:t>ЧТО ДЕЛАТЬ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106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ЗАЧЕМ И КОМУ?</a:t>
            </a:r>
            <a:br>
              <a:rPr lang="ru-RU" sz="4900" b="1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Приобретения педагога</a:t>
            </a:r>
            <a:r>
              <a:rPr lang="ru-RU" dirty="0" smtClean="0"/>
              <a:t>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6355432" cy="2594918"/>
          </a:xfrm>
        </p:spPr>
        <p:txBody>
          <a:bodyPr/>
          <a:lstStyle/>
          <a:p>
            <a:r>
              <a:rPr lang="ru-RU" b="1" i="1" dirty="0" smtClean="0"/>
              <a:t>Уникальность (личный бренд)</a:t>
            </a:r>
          </a:p>
          <a:p>
            <a:r>
              <a:rPr lang="ru-RU" b="1" i="1" dirty="0" smtClean="0"/>
              <a:t>Осознанность</a:t>
            </a:r>
          </a:p>
          <a:p>
            <a:r>
              <a:rPr lang="ru-RU" b="1" i="1" dirty="0" err="1" smtClean="0"/>
              <a:t>Конкурентноспособность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2040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ЧТО</a:t>
            </a:r>
            <a:r>
              <a:rPr lang="ru-RU" sz="4400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Концептуальные основы…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115072" cy="3124944"/>
          </a:xfrm>
        </p:spPr>
        <p:txBody>
          <a:bodyPr>
            <a:noAutofit/>
          </a:bodyPr>
          <a:lstStyle/>
          <a:p>
            <a:r>
              <a:rPr lang="ru-RU" sz="2400" b="1" i="1" dirty="0"/>
              <a:t>Составляющие </a:t>
            </a:r>
            <a:r>
              <a:rPr lang="ru-RU" sz="2400" b="1" i="1" dirty="0" smtClean="0"/>
              <a:t>компетентности</a:t>
            </a:r>
          </a:p>
          <a:p>
            <a:endParaRPr lang="ru-RU" sz="2400" b="1" i="1" dirty="0"/>
          </a:p>
          <a:p>
            <a:r>
              <a:rPr lang="ru-RU" sz="2400" b="1" i="1" dirty="0"/>
              <a:t>Ожидаемый </a:t>
            </a:r>
            <a:r>
              <a:rPr lang="ru-RU" sz="2400" b="1" i="1" dirty="0" smtClean="0"/>
              <a:t>результат</a:t>
            </a:r>
          </a:p>
          <a:p>
            <a:endParaRPr lang="ru-RU" sz="2400" b="1" i="1" dirty="0"/>
          </a:p>
          <a:p>
            <a:r>
              <a:rPr lang="ru-RU" sz="2400" b="1" i="1" dirty="0"/>
              <a:t>Особенности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5229200"/>
            <a:ext cx="4343400" cy="15274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Внимание, особенности!</a:t>
            </a:r>
          </a:p>
          <a:p>
            <a:r>
              <a:rPr lang="ru-RU" b="1" dirty="0" smtClean="0"/>
              <a:t>Развитие </a:t>
            </a:r>
            <a:r>
              <a:rPr lang="ru-RU" b="1" dirty="0"/>
              <a:t>креативного и критического мышления (мышление для решения затруднений, изобретательское мышление</a:t>
            </a:r>
            <a:r>
              <a:rPr lang="ru-RU" b="1" dirty="0" smtClean="0"/>
              <a:t>)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Охват всех </a:t>
            </a:r>
            <a:r>
              <a:rPr lang="ru-RU" b="1" dirty="0" smtClean="0"/>
              <a:t>предметов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7" y="1412775"/>
            <a:ext cx="47609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4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КАК</a:t>
            </a:r>
            <a:r>
              <a:rPr lang="ru-RU" sz="4400" b="1" dirty="0" smtClean="0"/>
              <a:t>?</a:t>
            </a:r>
            <a:br>
              <a:rPr lang="ru-RU" sz="4400" b="1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Технологии, источники</a:t>
            </a:r>
            <a:r>
              <a:rPr lang="ru-RU" b="1" dirty="0" smtClean="0"/>
              <a:t>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5688632" cy="118072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Технологии и методы</a:t>
            </a:r>
          </a:p>
          <a:p>
            <a:r>
              <a:rPr lang="ru-RU" b="1" i="1" dirty="0" smtClean="0"/>
              <a:t>ТРИЗ</a:t>
            </a:r>
          </a:p>
          <a:p>
            <a:r>
              <a:rPr lang="ru-RU" b="1" i="1" dirty="0" smtClean="0"/>
              <a:t>Открытые задачи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8457" y="5445224"/>
            <a:ext cx="5554960" cy="1184995"/>
          </a:xfrm>
          <a:solidFill>
            <a:schemeClr val="accent3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2400" b="1" dirty="0" smtClean="0"/>
              <a:t>Достоверные дополнительные источники</a:t>
            </a:r>
          </a:p>
          <a:p>
            <a:r>
              <a:rPr lang="ru-RU" sz="2400" b="1" dirty="0" smtClean="0"/>
              <a:t>Сайт Генриха </a:t>
            </a:r>
            <a:r>
              <a:rPr lang="ru-RU" sz="2400" b="1" dirty="0" err="1" smtClean="0"/>
              <a:t>Альтшуллера</a:t>
            </a:r>
            <a:endParaRPr lang="ru-RU" sz="2400" b="1" dirty="0" smtClean="0"/>
          </a:p>
          <a:p>
            <a:r>
              <a:rPr lang="ru-RU" sz="2400" b="1" dirty="0" smtClean="0"/>
              <a:t>Образование для новой эры (А. </a:t>
            </a:r>
            <a:r>
              <a:rPr lang="ru-RU" sz="2400" b="1" dirty="0" err="1" smtClean="0"/>
              <a:t>Гин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9632" y="3140968"/>
            <a:ext cx="7416824" cy="2160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/>
                </a:solidFill>
              </a:rPr>
              <a:t>Достоверные</a:t>
            </a:r>
            <a:r>
              <a:rPr lang="ru-RU" sz="4500" b="1" dirty="0" smtClean="0">
                <a:solidFill>
                  <a:schemeClr val="accent2"/>
                </a:solidFill>
              </a:rPr>
              <a:t> </a:t>
            </a:r>
            <a:r>
              <a:rPr lang="ru-RU" sz="6000" b="1" dirty="0" smtClean="0">
                <a:solidFill>
                  <a:schemeClr val="accent2"/>
                </a:solidFill>
              </a:rPr>
              <a:t>основные источники</a:t>
            </a:r>
          </a:p>
          <a:p>
            <a:r>
              <a:rPr lang="ru-RU" sz="3700" b="1" i="1" u="sng" dirty="0" smtClean="0"/>
              <a:t>ИСРО РАО </a:t>
            </a:r>
            <a:r>
              <a:rPr lang="ru-RU" sz="3700" b="1" i="1" dirty="0" smtClean="0"/>
              <a:t>(Мониторинг формирования ФГ – </a:t>
            </a:r>
            <a:r>
              <a:rPr lang="ru-RU" sz="3700" b="1" i="1" dirty="0"/>
              <a:t>Демонстрационные материалы - Основные подходы к оценке креативного мышления учащихся основной </a:t>
            </a:r>
            <a:r>
              <a:rPr lang="ru-RU" sz="3700" b="1" i="1" dirty="0" smtClean="0"/>
              <a:t>школы)</a:t>
            </a:r>
          </a:p>
          <a:p>
            <a:r>
              <a:rPr lang="ru-RU" sz="3700" b="1" i="1" u="sng" dirty="0" smtClean="0"/>
              <a:t>ЦОКО ИСРО РАО </a:t>
            </a:r>
            <a:r>
              <a:rPr lang="ru-RU" sz="3700" b="1" i="1" dirty="0" smtClean="0"/>
              <a:t>(</a:t>
            </a:r>
          </a:p>
          <a:p>
            <a:r>
              <a:rPr lang="ru-RU" sz="3700" b="1" i="1" u="sng" dirty="0" smtClean="0"/>
              <a:t>ЕСОО </a:t>
            </a:r>
            <a:r>
              <a:rPr lang="ru-RU" sz="3700" b="1" i="1" dirty="0" smtClean="0"/>
              <a:t>(ФГ - </a:t>
            </a:r>
            <a:r>
              <a:rPr lang="ru-RU" sz="3000" b="1" i="1" dirty="0"/>
              <a:t>Всероссийский семинар «Формирование и оценка функциональной грамотности</a:t>
            </a:r>
            <a:r>
              <a:rPr lang="ru-RU" sz="3000" b="1" i="1" dirty="0" smtClean="0"/>
              <a:t>»)</a:t>
            </a:r>
            <a:endParaRPr lang="ru-RU" sz="3700" b="1" i="1" dirty="0" smtClean="0"/>
          </a:p>
          <a:p>
            <a:r>
              <a:rPr lang="ru-RU" sz="3700" b="1" i="1" u="sng" dirty="0" smtClean="0"/>
              <a:t>Группа компаний «Просвещение» </a:t>
            </a:r>
            <a:r>
              <a:rPr lang="ru-RU" sz="3700" b="1" i="1" dirty="0" smtClean="0"/>
              <a:t>(ФГ)</a:t>
            </a: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ЧТО </a:t>
            </a:r>
            <a:r>
              <a:rPr lang="ru-RU" sz="5300" b="1" dirty="0" smtClean="0"/>
              <a:t>ДЕЛАТЬ</a:t>
            </a:r>
            <a:r>
              <a:rPr lang="ru-RU" sz="4900" b="1" dirty="0" smtClean="0"/>
              <a:t>?</a:t>
            </a:r>
            <a:br>
              <a:rPr lang="ru-RU" sz="4900" b="1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деятельности</a:t>
            </a:r>
            <a:r>
              <a:rPr lang="ru-RU" sz="4400" b="1" dirty="0" smtClean="0"/>
              <a:t>…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212976"/>
            <a:ext cx="3403104" cy="298092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Уроки</a:t>
            </a:r>
          </a:p>
          <a:p>
            <a:r>
              <a:rPr lang="ru-RU" b="1" i="1" dirty="0" smtClean="0"/>
              <a:t>Внеурочная деятельность</a:t>
            </a:r>
          </a:p>
          <a:p>
            <a:r>
              <a:rPr lang="ru-RU" b="1" i="1" dirty="0" smtClean="0"/>
              <a:t>Дополнительное образование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711535" cy="321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9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9937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699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144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Современные аспекты развития креативного мышления</vt:lpstr>
      <vt:lpstr>ОСОЗНАЕМ!?</vt:lpstr>
      <vt:lpstr>ЗАЧЕМ И КОМУ? Приобретения педагога….</vt:lpstr>
      <vt:lpstr>ЧТО? Концептуальные основы…</vt:lpstr>
      <vt:lpstr>КАК? Технологии, источники…</vt:lpstr>
      <vt:lpstr>ЧТО ДЕЛАТЬ? Направления деятельности…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креативного мышления</dc:title>
  <dc:creator>Kolchugina N.I.</dc:creator>
  <cp:lastModifiedBy>Kolchugina N.I.</cp:lastModifiedBy>
  <cp:revision>13</cp:revision>
  <cp:lastPrinted>2021-12-07T13:16:34Z</cp:lastPrinted>
  <dcterms:created xsi:type="dcterms:W3CDTF">2021-12-07T10:47:40Z</dcterms:created>
  <dcterms:modified xsi:type="dcterms:W3CDTF">2021-12-08T07:56:38Z</dcterms:modified>
</cp:coreProperties>
</file>